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61" r:id="rId5"/>
    <p:sldId id="258" r:id="rId6"/>
    <p:sldId id="259" r:id="rId7"/>
    <p:sldId id="269" r:id="rId8"/>
    <p:sldId id="273" r:id="rId9"/>
    <p:sldId id="268" r:id="rId10"/>
    <p:sldId id="262" r:id="rId11"/>
    <p:sldId id="271" r:id="rId12"/>
    <p:sldId id="270" r:id="rId13"/>
    <p:sldId id="272" r:id="rId14"/>
    <p:sldId id="274" r:id="rId15"/>
    <p:sldId id="275" r:id="rId16"/>
    <p:sldId id="276" r:id="rId17"/>
    <p:sldId id="263" r:id="rId18"/>
    <p:sldId id="264" r:id="rId19"/>
    <p:sldId id="266" r:id="rId20"/>
    <p:sldId id="267" r:id="rId21"/>
  </p:sldIdLst>
  <p:sldSz cx="9144000" cy="6858000" type="screen4x3"/>
  <p:notesSz cx="7302500" cy="9588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EB3DF6B-DF3F-4137-A9D3-38A8B6B4C628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311768-B1C3-4C4D-8717-13C0CCB99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DF6B-DF3F-4137-A9D3-38A8B6B4C628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1768-B1C3-4C4D-8717-13C0CCB99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EB3DF6B-DF3F-4137-A9D3-38A8B6B4C628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B311768-B1C3-4C4D-8717-13C0CCB99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DF6B-DF3F-4137-A9D3-38A8B6B4C628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311768-B1C3-4C4D-8717-13C0CCB990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DF6B-DF3F-4137-A9D3-38A8B6B4C628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B311768-B1C3-4C4D-8717-13C0CCB990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EB3DF6B-DF3F-4137-A9D3-38A8B6B4C628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B311768-B1C3-4C4D-8717-13C0CCB990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EB3DF6B-DF3F-4137-A9D3-38A8B6B4C628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B311768-B1C3-4C4D-8717-13C0CCB990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DF6B-DF3F-4137-A9D3-38A8B6B4C628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311768-B1C3-4C4D-8717-13C0CCB99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DF6B-DF3F-4137-A9D3-38A8B6B4C628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311768-B1C3-4C4D-8717-13C0CCB99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3DF6B-DF3F-4137-A9D3-38A8B6B4C628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311768-B1C3-4C4D-8717-13C0CCB990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EB3DF6B-DF3F-4137-A9D3-38A8B6B4C628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B311768-B1C3-4C4D-8717-13C0CCB990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EB3DF6B-DF3F-4137-A9D3-38A8B6B4C628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B311768-B1C3-4C4D-8717-13C0CCB990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984" y="3571876"/>
            <a:ext cx="6477000" cy="1828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RefrigeraSI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PERIKANAN : </a:t>
            </a:r>
            <a:r>
              <a:rPr lang="en-US" i="1" dirty="0" smtClean="0"/>
              <a:t>chilling and freezing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Shanti</a:t>
            </a:r>
            <a:r>
              <a:rPr lang="en-US" dirty="0" smtClean="0"/>
              <a:t> </a:t>
            </a:r>
            <a:r>
              <a:rPr lang="en-US" dirty="0" err="1" smtClean="0"/>
              <a:t>Dwita</a:t>
            </a:r>
            <a:r>
              <a:rPr lang="en-US" dirty="0" smtClean="0"/>
              <a:t> Lestari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Refrigerated Seawater (RSW)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959880" cy="2114552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 RSW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kapal</a:t>
            </a:r>
            <a:r>
              <a:rPr lang="en-US" dirty="0" smtClean="0"/>
              <a:t> </a:t>
            </a:r>
            <a:r>
              <a:rPr lang="en-US" dirty="0" err="1" smtClean="0"/>
              <a:t>penangkap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menghemat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mesin-mesin</a:t>
            </a:r>
            <a:r>
              <a:rPr lang="en-US" dirty="0" smtClean="0"/>
              <a:t> </a:t>
            </a:r>
            <a:r>
              <a:rPr lang="en-US" dirty="0" err="1" smtClean="0"/>
              <a:t>refrigerasi</a:t>
            </a:r>
            <a:r>
              <a:rPr lang="en-US" dirty="0" smtClean="0"/>
              <a:t>, </a:t>
            </a:r>
            <a:r>
              <a:rPr lang="en-US" dirty="0" err="1" smtClean="0"/>
              <a:t>pompa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penyaringan</a:t>
            </a:r>
            <a:r>
              <a:rPr lang="en-US" dirty="0" smtClean="0"/>
              <a:t> air </a:t>
            </a:r>
            <a:r>
              <a:rPr lang="en-US" dirty="0" err="1" smtClean="0"/>
              <a:t>laut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yang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mahal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00166" y="4000504"/>
          <a:ext cx="6096000" cy="2071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2071702">
                <a:tc>
                  <a:txBody>
                    <a:bodyPr/>
                    <a:lstStyle/>
                    <a:p>
                      <a:r>
                        <a:rPr lang="en-US" dirty="0" smtClean="0"/>
                        <a:t>quick chilling, reduced physical damage to the fish and quicker handling with less labor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require more specialized installations on board and have usually only been found suitable where large volumes of fish need to be handled in a short time period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Plus 4"/>
          <p:cNvSpPr/>
          <p:nvPr/>
        </p:nvSpPr>
        <p:spPr>
          <a:xfrm>
            <a:off x="214282" y="4214818"/>
            <a:ext cx="1071570" cy="928694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Minus 5"/>
          <p:cNvSpPr/>
          <p:nvPr/>
        </p:nvSpPr>
        <p:spPr>
          <a:xfrm>
            <a:off x="7786710" y="4214818"/>
            <a:ext cx="857256" cy="107157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Mendinginkan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endParaRPr lang="en-US" dirty="0" smtClean="0"/>
          </a:p>
          <a:p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koligatif</a:t>
            </a:r>
            <a:r>
              <a:rPr lang="en-US" dirty="0" smtClean="0"/>
              <a:t> </a:t>
            </a:r>
            <a:r>
              <a:rPr lang="en-US" dirty="0" err="1" smtClean="0"/>
              <a:t>larutan</a:t>
            </a:r>
            <a:r>
              <a:rPr lang="en-US" dirty="0" smtClean="0"/>
              <a:t>       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beku</a:t>
            </a:r>
            <a:endParaRPr lang="en-US" dirty="0" smtClean="0"/>
          </a:p>
          <a:p>
            <a:r>
              <a:rPr lang="en-US" dirty="0" err="1" smtClean="0"/>
              <a:t>Kandungan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beku</a:t>
            </a:r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air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3.5%, </a:t>
            </a:r>
            <a:r>
              <a:rPr lang="en-US" dirty="0" err="1" smtClean="0"/>
              <a:t>suhu</a:t>
            </a:r>
            <a:r>
              <a:rPr lang="en-US" dirty="0" smtClean="0"/>
              <a:t> RSW </a:t>
            </a:r>
            <a:r>
              <a:rPr lang="en-US" dirty="0" err="1" smtClean="0"/>
              <a:t>mencapai</a:t>
            </a:r>
            <a:r>
              <a:rPr lang="en-US" dirty="0" smtClean="0"/>
              <a:t> -1 – (-2)</a:t>
            </a:r>
            <a:r>
              <a:rPr lang="en-US" baseline="30000" dirty="0" err="1" smtClean="0"/>
              <a:t>o</a:t>
            </a:r>
            <a:r>
              <a:rPr lang="en-US" dirty="0" err="1" smtClean="0"/>
              <a:t>C</a:t>
            </a:r>
            <a:r>
              <a:rPr lang="en-US" dirty="0" smtClean="0"/>
              <a:t>      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superchilling</a:t>
            </a:r>
            <a:endParaRPr lang="en-US" dirty="0" smtClean="0"/>
          </a:p>
          <a:p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dicelupkan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air </a:t>
            </a:r>
            <a:r>
              <a:rPr lang="en-US" dirty="0" err="1" smtClean="0"/>
              <a:t>laut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didinginkan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i="1" dirty="0" smtClean="0"/>
              <a:t>partial freezing </a:t>
            </a:r>
          </a:p>
          <a:p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pembekuan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berbeda-beda</a:t>
            </a:r>
            <a:r>
              <a:rPr lang="en-US" dirty="0" smtClean="0"/>
              <a:t>, </a:t>
            </a:r>
            <a:r>
              <a:rPr lang="en-US" dirty="0" err="1" smtClean="0"/>
              <a:t>berkisar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-1 – (-2,5)</a:t>
            </a:r>
            <a:r>
              <a:rPr lang="en-US" baseline="30000" dirty="0" err="1" smtClean="0"/>
              <a:t>o</a:t>
            </a:r>
            <a:r>
              <a:rPr lang="en-US" dirty="0" err="1" smtClean="0"/>
              <a:t>C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4357686" y="2357430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4214810" y="3786190"/>
            <a:ext cx="50006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Persentase</a:t>
            </a:r>
            <a:r>
              <a:rPr lang="en-US" sz="2800" dirty="0" smtClean="0"/>
              <a:t> air yang </a:t>
            </a:r>
            <a:r>
              <a:rPr lang="en-US" sz="2800" dirty="0" err="1" smtClean="0"/>
              <a:t>membeku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suhu</a:t>
            </a:r>
            <a:r>
              <a:rPr lang="en-US" sz="2800" dirty="0" smtClean="0"/>
              <a:t> </a:t>
            </a:r>
            <a:r>
              <a:rPr lang="en-US" sz="2800" dirty="0" err="1" smtClean="0"/>
              <a:t>superchilled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1000100" y="2285992"/>
          <a:ext cx="7000924" cy="148336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500462"/>
                <a:gridCol w="350046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-1</a:t>
                      </a:r>
                      <a:r>
                        <a:rPr lang="en-US" b="1" baseline="30000" dirty="0" smtClean="0"/>
                        <a:t>o</a:t>
                      </a:r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19%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-2</a:t>
                      </a:r>
                      <a:r>
                        <a:rPr lang="en-US" b="1" baseline="30000" dirty="0" smtClean="0"/>
                        <a:t>o</a:t>
                      </a:r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55%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-3</a:t>
                      </a:r>
                      <a:r>
                        <a:rPr lang="en-US" b="1" baseline="30000" dirty="0" smtClean="0"/>
                        <a:t>o</a:t>
                      </a:r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70%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-4</a:t>
                      </a:r>
                      <a:r>
                        <a:rPr lang="en-US" b="1" baseline="30000" dirty="0" smtClean="0"/>
                        <a:t>o</a:t>
                      </a:r>
                      <a:r>
                        <a:rPr lang="en-US" b="1" dirty="0" smtClean="0"/>
                        <a:t>C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76%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Kelemahan</a:t>
            </a:r>
            <a:r>
              <a:rPr lang="en-US" dirty="0" smtClean="0"/>
              <a:t> RSW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RSW yang </a:t>
            </a:r>
            <a:r>
              <a:rPr lang="en-US" dirty="0" err="1" smtClean="0"/>
              <a:t>dilengkapi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sirkulasi</a:t>
            </a:r>
            <a:r>
              <a:rPr lang="en-US" dirty="0" smtClean="0"/>
              <a:t>, </a:t>
            </a:r>
            <a:r>
              <a:rPr lang="en-US" dirty="0" err="1" smtClean="0"/>
              <a:t>bakteri</a:t>
            </a:r>
            <a:r>
              <a:rPr lang="en-US" dirty="0" smtClean="0"/>
              <a:t> </a:t>
            </a:r>
            <a:r>
              <a:rPr lang="en-US" dirty="0" err="1" smtClean="0"/>
              <a:t>pembusuk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tersebar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endParaRPr lang="en-US" dirty="0" smtClean="0"/>
          </a:p>
          <a:p>
            <a:r>
              <a:rPr lang="en-US" dirty="0" err="1" smtClean="0"/>
              <a:t>Penyerapan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air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(salt uptake)</a:t>
            </a:r>
          </a:p>
          <a:p>
            <a:r>
              <a:rPr lang="en-US" dirty="0" smtClean="0"/>
              <a:t>Loss protein</a:t>
            </a:r>
          </a:p>
          <a:p>
            <a:r>
              <a:rPr lang="en-US" dirty="0" smtClean="0"/>
              <a:t>Anaerobic bacteria</a:t>
            </a:r>
          </a:p>
          <a:p>
            <a:r>
              <a:rPr lang="en-US" dirty="0" smtClean="0"/>
              <a:t>Discoloration</a:t>
            </a:r>
          </a:p>
          <a:p>
            <a:r>
              <a:rPr lang="en-US" dirty="0" err="1" smtClean="0"/>
              <a:t>Pembentukan</a:t>
            </a:r>
            <a:r>
              <a:rPr lang="en-US" dirty="0" smtClean="0"/>
              <a:t> drip</a:t>
            </a:r>
          </a:p>
          <a:p>
            <a:r>
              <a:rPr lang="en-US" dirty="0" err="1" smtClean="0"/>
              <a:t>Hidrolisis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fosfolipid</a:t>
            </a:r>
            <a:endParaRPr lang="en-US" dirty="0" smtClean="0"/>
          </a:p>
          <a:p>
            <a:r>
              <a:rPr lang="en-US" dirty="0" err="1" smtClean="0"/>
              <a:t>Denaturasi</a:t>
            </a:r>
            <a:r>
              <a:rPr lang="en-US" dirty="0" smtClean="0"/>
              <a:t> protein</a:t>
            </a:r>
          </a:p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tekstur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penampakan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Ice Slurry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modifikasi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RSW</a:t>
            </a:r>
          </a:p>
          <a:p>
            <a:r>
              <a:rPr lang="en-US" dirty="0" smtClean="0"/>
              <a:t>Es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butiran</a:t>
            </a:r>
            <a:r>
              <a:rPr lang="en-US" dirty="0" smtClean="0"/>
              <a:t> </a:t>
            </a:r>
            <a:r>
              <a:rPr lang="en-US" dirty="0" err="1" smtClean="0"/>
              <a:t>kristal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halus</a:t>
            </a:r>
            <a:r>
              <a:rPr lang="en-US" dirty="0" smtClean="0"/>
              <a:t> (0,25-0,5 mm) yang </a:t>
            </a:r>
            <a:r>
              <a:rPr lang="en-US" dirty="0" err="1" smtClean="0"/>
              <a:t>terbuat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air </a:t>
            </a:r>
            <a:r>
              <a:rPr lang="en-US" dirty="0" err="1" smtClean="0"/>
              <a:t>tawar</a:t>
            </a:r>
            <a:r>
              <a:rPr lang="en-US" dirty="0" smtClean="0"/>
              <a:t> </a:t>
            </a:r>
            <a:r>
              <a:rPr lang="en-US" dirty="0" err="1" smtClean="0"/>
              <a:t>dilarutkan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air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salinitas</a:t>
            </a:r>
            <a:r>
              <a:rPr lang="en-US" dirty="0" smtClean="0"/>
              <a:t> 20-40%</a:t>
            </a:r>
          </a:p>
          <a:p>
            <a:r>
              <a:rPr lang="en-US" dirty="0" smtClean="0"/>
              <a:t>Slurry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20-25%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air</a:t>
            </a:r>
          </a:p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partikelnya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ice slurry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dilewatkan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pompa</a:t>
            </a:r>
            <a:r>
              <a:rPr lang="en-US" dirty="0" smtClean="0"/>
              <a:t> </a:t>
            </a:r>
            <a:r>
              <a:rPr lang="en-US" dirty="0" err="1" smtClean="0"/>
              <a:t>sentrifugal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Keunggulan</a:t>
            </a:r>
            <a:r>
              <a:rPr lang="en-US" dirty="0" smtClean="0"/>
              <a:t> Ice Slurry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terhindar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bruising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endParaRPr lang="en-US" dirty="0" smtClean="0"/>
          </a:p>
          <a:p>
            <a:r>
              <a:rPr lang="en-US" dirty="0" smtClean="0"/>
              <a:t>Handling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endParaRPr lang="en-US" dirty="0" smtClean="0"/>
          </a:p>
          <a:p>
            <a:r>
              <a:rPr lang="en-US" dirty="0" err="1" smtClean="0"/>
              <a:t>Hemat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Antifreeze Protein (AFP)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Ditambahkan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superchilling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membeku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endParaRPr lang="en-US" dirty="0" smtClean="0"/>
          </a:p>
          <a:p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molekul</a:t>
            </a:r>
            <a:r>
              <a:rPr lang="en-US" dirty="0" smtClean="0"/>
              <a:t> </a:t>
            </a:r>
            <a:r>
              <a:rPr lang="en-US" dirty="0" err="1" smtClean="0"/>
              <a:t>peptidoglikan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berat</a:t>
            </a:r>
            <a:r>
              <a:rPr lang="en-US" dirty="0" smtClean="0"/>
              <a:t> </a:t>
            </a:r>
            <a:r>
              <a:rPr lang="en-US" dirty="0" err="1" smtClean="0"/>
              <a:t>molekul</a:t>
            </a:r>
            <a:r>
              <a:rPr lang="en-US" dirty="0" smtClean="0"/>
              <a:t> 2,4 – 36 kilo </a:t>
            </a:r>
            <a:r>
              <a:rPr lang="en-US" dirty="0" err="1" smtClean="0"/>
              <a:t>dalton</a:t>
            </a:r>
            <a:r>
              <a:rPr lang="en-US" dirty="0" smtClean="0"/>
              <a:t> (KD)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Pendinginan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yang </a:t>
            </a:r>
            <a:r>
              <a:rPr lang="en-US" dirty="0" err="1" smtClean="0"/>
              <a:t>berkontak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pendinginan</a:t>
            </a:r>
            <a:r>
              <a:rPr lang="en-US" dirty="0" smtClean="0"/>
              <a:t> pun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menurun</a:t>
            </a:r>
            <a:r>
              <a:rPr lang="en-US" dirty="0" smtClean="0"/>
              <a:t>.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memaksimalkan</a:t>
            </a:r>
            <a:r>
              <a:rPr lang="en-US" dirty="0" smtClean="0"/>
              <a:t> </a:t>
            </a:r>
            <a:r>
              <a:rPr lang="en-US" dirty="0" err="1" smtClean="0"/>
              <a:t>kontak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,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penyimpanan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endParaRPr lang="en-US" dirty="0" smtClean="0"/>
          </a:p>
          <a:p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pendinginan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:</a:t>
            </a:r>
          </a:p>
          <a:p>
            <a:pPr marL="723900" lvl="0" indent="-368300">
              <a:buFont typeface="Courier New" pitchFamily="49" charset="0"/>
              <a:buChar char="o"/>
            </a:pPr>
            <a:r>
              <a:rPr lang="en-US" dirty="0" err="1" smtClean="0"/>
              <a:t>Ukuran</a:t>
            </a:r>
            <a:r>
              <a:rPr lang="en-US" dirty="0" smtClean="0"/>
              <a:t>, </a:t>
            </a:r>
            <a:r>
              <a:rPr lang="en-US" dirty="0" err="1" smtClean="0"/>
              <a:t>bntuk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ketebalan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;</a:t>
            </a:r>
          </a:p>
          <a:p>
            <a:pPr marL="723900" lvl="0" indent="-368300">
              <a:buFont typeface="Courier New" pitchFamily="49" charset="0"/>
              <a:buChar char="o"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penyimpanan</a:t>
            </a:r>
            <a:r>
              <a:rPr lang="en-US" dirty="0" smtClean="0"/>
              <a:t>;</a:t>
            </a:r>
          </a:p>
          <a:p>
            <a:pPr marL="723900" lvl="0" indent="-368300">
              <a:buFont typeface="Courier New" pitchFamily="49" charset="0"/>
              <a:buChar char="o"/>
            </a:pPr>
            <a:r>
              <a:rPr lang="en-US" dirty="0" err="1" smtClean="0"/>
              <a:t>Campuran</a:t>
            </a:r>
            <a:r>
              <a:rPr lang="en-US" dirty="0" smtClean="0"/>
              <a:t> air,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(ice slurry);</a:t>
            </a:r>
          </a:p>
          <a:p>
            <a:pPr marL="723900" lvl="0" indent="-368300">
              <a:buFont typeface="Courier New" pitchFamily="49" charset="0"/>
              <a:buChar char="o"/>
            </a:pPr>
            <a:r>
              <a:rPr lang="en-US" dirty="0" err="1" smtClean="0"/>
              <a:t>Kontak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yang </a:t>
            </a:r>
            <a:r>
              <a:rPr lang="en-US" dirty="0" err="1" smtClean="0"/>
              <a:t>merata</a:t>
            </a:r>
            <a:r>
              <a:rPr lang="en-US" dirty="0" smtClean="0"/>
              <a:t>;</a:t>
            </a:r>
          </a:p>
          <a:p>
            <a:pPr marL="723900" lvl="0" indent="-368300">
              <a:buFont typeface="Courier New" pitchFamily="49" charset="0"/>
              <a:buChar char="o"/>
            </a:pP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partikel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28600"/>
            <a:ext cx="8715436" cy="990600"/>
          </a:xfrm>
        </p:spPr>
        <p:txBody>
          <a:bodyPr>
            <a:noAutofit/>
          </a:bodyPr>
          <a:lstStyle/>
          <a:p>
            <a:r>
              <a:rPr lang="en-US" sz="3200" b="1" dirty="0" err="1" smtClean="0"/>
              <a:t>Faktor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menentukan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kecepatan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pembusukan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ikan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didinginkan</a:t>
            </a:r>
            <a:r>
              <a:rPr lang="en-US" sz="3200" b="1" dirty="0" smtClean="0"/>
              <a:t> (</a:t>
            </a:r>
            <a:r>
              <a:rPr lang="en-US" sz="3200" b="1" i="1" dirty="0" smtClean="0"/>
              <a:t>chilled fish</a:t>
            </a:r>
            <a:r>
              <a:rPr lang="en-US" sz="3200" b="1" dirty="0" smtClean="0"/>
              <a:t>)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2000240"/>
            <a:ext cx="8153400" cy="4495800"/>
          </a:xfrm>
        </p:spPr>
        <p:txBody>
          <a:bodyPr/>
          <a:lstStyle/>
          <a:p>
            <a:pPr lvl="0"/>
            <a:r>
              <a:rPr lang="en-US" dirty="0" err="1" smtClean="0"/>
              <a:t>Temperatur</a:t>
            </a:r>
            <a:endParaRPr lang="en-US" dirty="0" smtClean="0"/>
          </a:p>
          <a:p>
            <a:pPr lvl="0"/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endParaRPr lang="en-US" dirty="0" smtClean="0"/>
          </a:p>
          <a:p>
            <a:pPr lvl="0"/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intrinsik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3643306" y="2214554"/>
          <a:ext cx="4714908" cy="357189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801607"/>
                <a:gridCol w="1558276"/>
                <a:gridCol w="1355025"/>
              </a:tblGrid>
              <a:tr h="78681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/>
                        <a:t>Intrinsic factors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/>
                        <a:t>Relative spoilage rate of fish stored in ice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38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/>
                        <a:t>Slow rate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/>
                        <a:t>Fast rate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403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/>
                        <a:t>Shape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/>
                        <a:t>Flat fish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/>
                        <a:t>Round fish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4038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/>
                        <a:t>Size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/>
                        <a:t>Large fish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/>
                        <a:t>Small fish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7868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/>
                        <a:t>Fat content in the flesh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/>
                        <a:t>Lean species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/>
                        <a:t>Fatty species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7868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/>
                        <a:t>Skin characteristics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/>
                        <a:t>Thick skin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/>
                        <a:t>Thin skin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sp>
        <p:nvSpPr>
          <p:cNvPr id="5" name="Bent-Up Arrow 4"/>
          <p:cNvSpPr/>
          <p:nvPr/>
        </p:nvSpPr>
        <p:spPr>
          <a:xfrm rot="5400000">
            <a:off x="1928794" y="3786190"/>
            <a:ext cx="1214446" cy="100013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Kebusukan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42910" y="1812036"/>
          <a:ext cx="7715303" cy="426017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3929088"/>
                <a:gridCol w="3786215"/>
              </a:tblGrid>
              <a:tr h="15537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/>
                        <a:t>Phase I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(</a:t>
                      </a:r>
                      <a:r>
                        <a:rPr lang="en-US" sz="1400" dirty="0" err="1"/>
                        <a:t>Autolytic</a:t>
                      </a:r>
                      <a:r>
                        <a:rPr lang="en-US" sz="1400" dirty="0"/>
                        <a:t> changes, caused mainly by enzymes)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/>
                        <a:t>Fish just caught is very fresh and has a sweet, seaweedy and delicate taste. There is very little deterioration, with slight loss of the characteristic odour and flavour. In some tropical species this period can last for about 1 to 2 days or more after catching.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9021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/>
                        <a:t>Phase II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(</a:t>
                      </a:r>
                      <a:r>
                        <a:rPr lang="en-US" sz="1400" dirty="0" err="1"/>
                        <a:t>Autolytic</a:t>
                      </a:r>
                      <a:r>
                        <a:rPr lang="en-US" sz="1400" dirty="0"/>
                        <a:t> changes, caused mainly by enzymes)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/>
                        <a:t>There is a significant loss of the natural flavour and odour of fish. The flesh becomes neutral but has no off-flavours, the texture is still pleasant.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11227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/>
                        <a:t>Phase III</a:t>
                      </a:r>
                      <a:br>
                        <a:rPr lang="en-US" sz="1400" dirty="0"/>
                      </a:br>
                      <a:r>
                        <a:rPr lang="en-US" sz="1400" dirty="0"/>
                        <a:t>(Bacteriological changes, caused mainly by bacteria)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/>
                        <a:t>The fish begins to show signs of spoilage. There are strong off-flavours and stale to unpleasant smells. Texture changes are significant, flesh becoming either soft and watery or tough and dry.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6816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/>
                        <a:t>Phase IV</a:t>
                      </a:r>
                      <a:br>
                        <a:rPr lang="en-US" sz="1400"/>
                      </a:br>
                      <a:r>
                        <a:rPr lang="en-US" sz="1400"/>
                        <a:t>(Bacteriological changes, caused mainly by bacteria)</a:t>
                      </a: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/>
                        <a:t>Fish is spoiled and putrid, becoming inedible. </a:t>
                      </a: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pangan</a:t>
            </a:r>
            <a:r>
              <a:rPr lang="en-US" dirty="0" smtClean="0"/>
              <a:t> yang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/</a:t>
            </a:r>
            <a:r>
              <a:rPr lang="en-US" dirty="0" err="1" smtClean="0"/>
              <a:t>kebusukan</a:t>
            </a:r>
            <a:r>
              <a:rPr lang="en-US" dirty="0" smtClean="0"/>
              <a:t> (</a:t>
            </a:r>
            <a:r>
              <a:rPr lang="en-US" i="1" dirty="0" smtClean="0"/>
              <a:t>extremely perishable food)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err="1" smtClean="0"/>
              <a:t>kualitasnya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menurun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normal</a:t>
            </a:r>
          </a:p>
          <a:p>
            <a:r>
              <a:rPr lang="en-US" dirty="0" err="1" smtClean="0"/>
              <a:t>Penyimpanan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pembusukan</a:t>
            </a:r>
            <a:endParaRPr lang="en-US" dirty="0" smtClean="0"/>
          </a:p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i="1" dirty="0" smtClean="0"/>
              <a:t>handling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kapal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ditangkap</a:t>
            </a:r>
            <a:r>
              <a:rPr lang="en-US" dirty="0" smtClean="0"/>
              <a:t>, </a:t>
            </a:r>
            <a:r>
              <a:rPr lang="en-US" dirty="0" err="1" smtClean="0"/>
              <a:t>diantaranya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pendinginan</a:t>
            </a:r>
            <a:r>
              <a:rPr lang="en-US" dirty="0" smtClean="0"/>
              <a:t> (</a:t>
            </a:r>
            <a:r>
              <a:rPr lang="en-US" i="1" dirty="0" smtClean="0"/>
              <a:t>chilling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Freezing (</a:t>
            </a:r>
            <a:r>
              <a:rPr lang="en-US" dirty="0" err="1" smtClean="0"/>
              <a:t>pembekuan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panas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dibekukan</a:t>
            </a:r>
            <a:r>
              <a:rPr lang="en-US" dirty="0" smtClean="0"/>
              <a:t>,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turunnya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0</a:t>
            </a:r>
            <a:r>
              <a:rPr lang="en-US" baseline="30000" dirty="0" smtClean="0"/>
              <a:t>o</a:t>
            </a:r>
            <a:r>
              <a:rPr lang="en-US" dirty="0" smtClean="0"/>
              <a:t>C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air 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endParaRPr lang="en-US" dirty="0" smtClean="0"/>
          </a:p>
          <a:p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preservasi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endParaRPr lang="en-US" dirty="0" smtClean="0"/>
          </a:p>
          <a:p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kimia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mikroorganisme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endParaRPr lang="en-US" dirty="0" smtClean="0"/>
          </a:p>
          <a:p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sensoris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(</a:t>
            </a:r>
            <a:r>
              <a:rPr lang="en-US" dirty="0" err="1" smtClean="0"/>
              <a:t>penampakan</a:t>
            </a:r>
            <a:r>
              <a:rPr lang="en-US" dirty="0" smtClean="0"/>
              <a:t>, </a:t>
            </a:r>
            <a:r>
              <a:rPr lang="en-US" dirty="0" err="1" smtClean="0"/>
              <a:t>tekstur</a:t>
            </a:r>
            <a:r>
              <a:rPr lang="en-US" dirty="0" smtClean="0"/>
              <a:t>, flavor)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nutrisi</a:t>
            </a:r>
            <a:r>
              <a:rPr lang="en-US" dirty="0" smtClean="0"/>
              <a:t> </a:t>
            </a:r>
            <a:r>
              <a:rPr lang="en-US" dirty="0" err="1" smtClean="0"/>
              <a:t>terjaga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mendinginkan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/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perikanan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mendekati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leleh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(0</a:t>
            </a:r>
            <a:r>
              <a:rPr lang="en-US" baseline="30000" dirty="0" smtClean="0"/>
              <a:t>o</a:t>
            </a:r>
            <a:r>
              <a:rPr lang="en-US" dirty="0" smtClean="0"/>
              <a:t>C/32</a:t>
            </a:r>
            <a:r>
              <a:rPr lang="en-US" baseline="30000" dirty="0" smtClean="0"/>
              <a:t>o</a:t>
            </a:r>
            <a:r>
              <a:rPr lang="en-US" dirty="0" smtClean="0"/>
              <a:t>F)</a:t>
            </a:r>
          </a:p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memperpanjang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simpan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penghambatan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enzimatis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bakteri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fisika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kimia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57224" y="1855615"/>
          <a:ext cx="7286676" cy="4371194"/>
        </p:xfrm>
        <a:graphic>
          <a:graphicData uri="http://schemas.openxmlformats.org/drawingml/2006/table">
            <a:tbl>
              <a:tblPr/>
              <a:tblGrid>
                <a:gridCol w="3643338"/>
                <a:gridCol w="3643338"/>
              </a:tblGrid>
              <a:tr h="3386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Chilling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Freezing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831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Short-term storage (up to one month maximum for some species, only a few days for others)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Long-term storage (a year or more for some species)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07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Storage temperature 0 °C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Storage temperature well below zero, e.g. -30 °C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Relatively cheap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Relatively costly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07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Product resembles fresh fish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If poorly done can badly affect quality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Relatively low-tech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Relatively high tech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Low skills required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High skills required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Portable refrigeration 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Generally static operations 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28596" y="357166"/>
            <a:ext cx="785818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Advantages and disadvantages of chilling and freezing</a:t>
            </a:r>
            <a:endParaRPr kumimoji="0" lang="en-US" sz="4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Media yang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chilling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, chilled water, ice slurry (</a:t>
            </a:r>
            <a:r>
              <a:rPr lang="en-US" dirty="0" err="1" smtClean="0"/>
              <a:t>baik</a:t>
            </a:r>
            <a:r>
              <a:rPr lang="en-US" dirty="0" smtClean="0"/>
              <a:t> air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air </a:t>
            </a:r>
            <a:r>
              <a:rPr lang="en-US" dirty="0" err="1" smtClean="0"/>
              <a:t>tawar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refrigerated seawater (RSW)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43050"/>
            <a:ext cx="8229600" cy="4483113"/>
          </a:xfrm>
        </p:spPr>
        <p:txBody>
          <a:bodyPr anchor="ctr">
            <a:noAutofit/>
          </a:bodyPr>
          <a:lstStyle/>
          <a:p>
            <a:pPr lvl="0"/>
            <a:r>
              <a:rPr lang="en-US" sz="2400" dirty="0"/>
              <a:t>Ice is available in many fishing </a:t>
            </a:r>
            <a:r>
              <a:rPr lang="en-US" sz="2400" dirty="0" smtClean="0"/>
              <a:t>areas and the purchasing </a:t>
            </a:r>
            <a:r>
              <a:rPr lang="en-US" sz="2400" dirty="0"/>
              <a:t>patterns can be varied according to need (e.g. block ice of different sizes is frequently manufactured, and crushed, small or fragmentary ice ready for use is sold by weight).</a:t>
            </a:r>
          </a:p>
          <a:p>
            <a:pPr lvl="0"/>
            <a:r>
              <a:rPr lang="en-US" sz="2400" dirty="0"/>
              <a:t>Ice has a very high cooling </a:t>
            </a:r>
            <a:r>
              <a:rPr lang="en-US" sz="2400" dirty="0" smtClean="0"/>
              <a:t>capacity and it can maintain a very definite temperature</a:t>
            </a:r>
            <a:endParaRPr lang="en-US" sz="2400" dirty="0"/>
          </a:p>
          <a:p>
            <a:pPr lvl="0"/>
            <a:r>
              <a:rPr lang="en-US" sz="2400" dirty="0"/>
              <a:t>Ice is </a:t>
            </a:r>
            <a:r>
              <a:rPr lang="en-US" sz="2400" dirty="0" smtClean="0"/>
              <a:t>harmless , </a:t>
            </a:r>
            <a:r>
              <a:rPr lang="en-US" sz="2400" dirty="0"/>
              <a:t>and in general relatively cheap</a:t>
            </a:r>
            <a:r>
              <a:rPr lang="en-US" sz="2400" dirty="0" smtClean="0"/>
              <a:t>.</a:t>
            </a:r>
            <a:endParaRPr lang="en-US" sz="2400" dirty="0"/>
          </a:p>
          <a:p>
            <a:pPr lvl="0"/>
            <a:r>
              <a:rPr lang="en-US" sz="2400" dirty="0"/>
              <a:t>Ice can keep fish moist and as it melts it can wash surface bacteria from the fish.</a:t>
            </a:r>
          </a:p>
          <a:p>
            <a:pPr lvl="0"/>
            <a:r>
              <a:rPr lang="en-US" sz="2400" dirty="0"/>
              <a:t>Ice can be moved from place to place and its refrigeration effect can be taken to wherever it is needed.</a:t>
            </a:r>
          </a:p>
          <a:p>
            <a:pPr lvl="0"/>
            <a:r>
              <a:rPr lang="en-US" sz="2400" dirty="0"/>
              <a:t>Ice can be made on shore and used at </a:t>
            </a:r>
            <a:r>
              <a:rPr lang="en-US" sz="2400" dirty="0" smtClean="0"/>
              <a:t>sea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Kelemahan</a:t>
            </a:r>
            <a:r>
              <a:rPr lang="en-US" dirty="0" smtClean="0"/>
              <a:t> Chilling </a:t>
            </a:r>
            <a:r>
              <a:rPr lang="en-US" dirty="0" err="1" smtClean="0"/>
              <a:t>Menggunakan</a:t>
            </a:r>
            <a:r>
              <a:rPr lang="en-US" dirty="0" smtClean="0"/>
              <a:t> 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Bruising</a:t>
            </a:r>
          </a:p>
          <a:p>
            <a:r>
              <a:rPr lang="en-US" dirty="0" err="1" smtClean="0"/>
              <a:t>Terlepasnya</a:t>
            </a:r>
            <a:r>
              <a:rPr lang="en-US" dirty="0" smtClean="0"/>
              <a:t> </a:t>
            </a:r>
            <a:r>
              <a:rPr lang="en-US" dirty="0" err="1" smtClean="0"/>
              <a:t>komponn</a:t>
            </a:r>
            <a:r>
              <a:rPr lang="en-US" dirty="0" smtClean="0"/>
              <a:t> </a:t>
            </a:r>
            <a:r>
              <a:rPr lang="en-US" dirty="0" err="1" smtClean="0"/>
              <a:t>penyusun</a:t>
            </a:r>
            <a:r>
              <a:rPr lang="en-US" dirty="0" smtClean="0"/>
              <a:t> rasa, protein </a:t>
            </a:r>
            <a:r>
              <a:rPr lang="en-US" dirty="0" err="1" smtClean="0"/>
              <a:t>dan</a:t>
            </a:r>
            <a:r>
              <a:rPr lang="en-US" dirty="0" smtClean="0"/>
              <a:t> vitamin </a:t>
            </a:r>
            <a:r>
              <a:rPr lang="en-US" dirty="0" err="1" smtClean="0"/>
              <a:t>larut</a:t>
            </a:r>
            <a:r>
              <a:rPr lang="en-US" dirty="0" smtClean="0"/>
              <a:t> air </a:t>
            </a:r>
          </a:p>
          <a:p>
            <a:r>
              <a:rPr lang="en-US" dirty="0" smtClean="0"/>
              <a:t>Es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tersebar</a:t>
            </a:r>
            <a:r>
              <a:rPr lang="en-US" dirty="0" smtClean="0"/>
              <a:t> </a:t>
            </a:r>
            <a:r>
              <a:rPr lang="en-US" dirty="0" err="1" smtClean="0"/>
              <a:t>merata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endParaRPr lang="en-US" dirty="0" smtClean="0"/>
          </a:p>
          <a:p>
            <a:r>
              <a:rPr lang="en-US" dirty="0" err="1" smtClean="0"/>
              <a:t>Penyimpanan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lama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tekstur</a:t>
            </a:r>
            <a:r>
              <a:rPr lang="en-US" dirty="0" smtClean="0"/>
              <a:t> (</a:t>
            </a:r>
            <a:r>
              <a:rPr lang="en-US" dirty="0" err="1" smtClean="0"/>
              <a:t>elastisitas</a:t>
            </a:r>
            <a:r>
              <a:rPr lang="en-US" dirty="0" smtClean="0"/>
              <a:t> </a:t>
            </a:r>
            <a:r>
              <a:rPr lang="en-US" dirty="0" err="1" smtClean="0"/>
              <a:t>daging</a:t>
            </a:r>
            <a:r>
              <a:rPr lang="en-US" dirty="0" smtClean="0"/>
              <a:t> </a:t>
            </a:r>
            <a:r>
              <a:rPr lang="en-US" dirty="0" err="1" smtClean="0"/>
              <a:t>menurun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kelarutan</a:t>
            </a:r>
            <a:r>
              <a:rPr lang="en-US" dirty="0" smtClean="0"/>
              <a:t> protein, WHC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enzim</a:t>
            </a:r>
            <a:r>
              <a:rPr lang="en-US" dirty="0" smtClean="0"/>
              <a:t> </a:t>
            </a:r>
            <a:r>
              <a:rPr lang="en-US" dirty="0" err="1" smtClean="0"/>
              <a:t>kolagenolitik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sempurna</a:t>
            </a:r>
            <a:r>
              <a:rPr lang="en-US" dirty="0" smtClean="0"/>
              <a:t>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bakteri</a:t>
            </a:r>
            <a:r>
              <a:rPr lang="en-US" dirty="0" smtClean="0"/>
              <a:t> </a:t>
            </a:r>
            <a:r>
              <a:rPr lang="en-US" dirty="0" err="1" smtClean="0"/>
              <a:t>psikrofilik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5102360" cy="4495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 M</a:t>
            </a:r>
            <a:r>
              <a:rPr lang="en-US" baseline="-25000" dirty="0" smtClean="0"/>
              <a:t>i</a:t>
            </a:r>
            <a:r>
              <a:rPr lang="en-US" dirty="0" smtClean="0"/>
              <a:t> =  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pf</a:t>
            </a:r>
            <a:r>
              <a:rPr lang="en-US" dirty="0" smtClean="0"/>
              <a:t> x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f</a:t>
            </a:r>
            <a:r>
              <a:rPr lang="en-US" dirty="0" smtClean="0"/>
              <a:t> x M</a:t>
            </a:r>
            <a:r>
              <a:rPr lang="en-US" baseline="-25000" dirty="0" smtClean="0"/>
              <a:t>f</a:t>
            </a:r>
          </a:p>
          <a:p>
            <a:pPr>
              <a:buNone/>
            </a:pPr>
            <a:r>
              <a:rPr lang="en-US" dirty="0" smtClean="0"/>
              <a:t>                 80</a:t>
            </a:r>
          </a:p>
          <a:p>
            <a:pPr>
              <a:buNone/>
            </a:pPr>
            <a:r>
              <a:rPr lang="en-US" dirty="0" err="1" smtClean="0"/>
              <a:t>Cpf</a:t>
            </a:r>
            <a:r>
              <a:rPr lang="en-US" dirty="0" smtClean="0"/>
              <a:t> = </a:t>
            </a:r>
            <a:r>
              <a:rPr lang="en-US" dirty="0" err="1" smtClean="0"/>
              <a:t>panas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(</a:t>
            </a:r>
            <a:r>
              <a:rPr lang="en-US" dirty="0" err="1" smtClean="0"/>
              <a:t>kkal</a:t>
            </a:r>
            <a:r>
              <a:rPr lang="en-US" dirty="0" smtClean="0"/>
              <a:t>/kg)</a:t>
            </a:r>
          </a:p>
          <a:p>
            <a:pPr marL="319088" indent="131763">
              <a:buNone/>
            </a:pPr>
            <a:r>
              <a:rPr lang="en-US" sz="2400" dirty="0" smtClean="0"/>
              <a:t>Lean fish : 0,8</a:t>
            </a:r>
          </a:p>
          <a:p>
            <a:pPr marL="319088" indent="131763">
              <a:buNone/>
            </a:pPr>
            <a:r>
              <a:rPr lang="en-US" sz="2400" dirty="0" smtClean="0"/>
              <a:t>Medium : 0,78</a:t>
            </a:r>
          </a:p>
          <a:p>
            <a:pPr marL="319088" indent="131763">
              <a:buNone/>
            </a:pPr>
            <a:r>
              <a:rPr lang="en-US" sz="2400" dirty="0" smtClean="0"/>
              <a:t>Fatty fish : 0,75</a:t>
            </a:r>
          </a:p>
          <a:p>
            <a:pPr>
              <a:buNone/>
            </a:pPr>
            <a:r>
              <a:rPr lang="en-US" dirty="0" smtClean="0"/>
              <a:t>Mf =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(kg)</a:t>
            </a:r>
          </a:p>
          <a:p>
            <a:pPr>
              <a:buNone/>
            </a:pPr>
            <a:r>
              <a:rPr lang="en-US" dirty="0" err="1" smtClean="0"/>
              <a:t>Tf</a:t>
            </a:r>
            <a:r>
              <a:rPr lang="en-US" dirty="0" smtClean="0"/>
              <a:t> =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80 = </a:t>
            </a:r>
            <a:r>
              <a:rPr lang="en-US" dirty="0" err="1" smtClean="0"/>
              <a:t>panas</a:t>
            </a:r>
            <a:r>
              <a:rPr lang="en-US" dirty="0" smtClean="0"/>
              <a:t> </a:t>
            </a:r>
            <a:r>
              <a:rPr lang="en-US" dirty="0" err="1" smtClean="0"/>
              <a:t>laten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(</a:t>
            </a:r>
            <a:r>
              <a:rPr lang="en-US" dirty="0" err="1" smtClean="0"/>
              <a:t>kkal</a:t>
            </a:r>
            <a:r>
              <a:rPr lang="en-US" dirty="0" smtClean="0"/>
              <a:t>/kg)</a:t>
            </a:r>
          </a:p>
          <a:p>
            <a:pPr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643042" y="2143116"/>
            <a:ext cx="221457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786446" y="2500306"/>
            <a:ext cx="2786082" cy="26776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i="1" dirty="0" err="1" smtClean="0"/>
              <a:t>Jumlah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es</a:t>
            </a:r>
            <a:r>
              <a:rPr lang="en-US" sz="2800" i="1" dirty="0" smtClean="0"/>
              <a:t> yang </a:t>
            </a:r>
            <a:r>
              <a:rPr lang="en-US" sz="2800" i="1" dirty="0" err="1" smtClean="0"/>
              <a:t>diperlukan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untuk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mendinginkan</a:t>
            </a:r>
            <a:r>
              <a:rPr lang="en-US" sz="2800" i="1" dirty="0" smtClean="0"/>
              <a:t> 1 kg lean fish </a:t>
            </a:r>
            <a:r>
              <a:rPr lang="en-US" sz="2800" i="1" dirty="0" err="1" smtClean="0"/>
              <a:t>dari</a:t>
            </a:r>
            <a:r>
              <a:rPr lang="en-US" sz="2800" i="1" dirty="0" smtClean="0"/>
              <a:t> 25</a:t>
            </a:r>
            <a:r>
              <a:rPr lang="en-US" sz="2800" i="1" baseline="30000" dirty="0" smtClean="0"/>
              <a:t>o</a:t>
            </a:r>
            <a:r>
              <a:rPr lang="en-US" sz="2800" i="1" dirty="0" smtClean="0"/>
              <a:t>C </a:t>
            </a:r>
            <a:r>
              <a:rPr lang="en-US" sz="2800" i="1" dirty="0" err="1" smtClean="0"/>
              <a:t>ke</a:t>
            </a:r>
            <a:r>
              <a:rPr lang="en-US" sz="2800" i="1" dirty="0" smtClean="0"/>
              <a:t> 0</a:t>
            </a:r>
            <a:r>
              <a:rPr lang="en-US" sz="2800" i="1" baseline="-25000" dirty="0" smtClean="0"/>
              <a:t>o</a:t>
            </a:r>
            <a:r>
              <a:rPr lang="en-US" sz="2800" i="1" dirty="0" smtClean="0"/>
              <a:t>C </a:t>
            </a:r>
            <a:r>
              <a:rPr lang="en-US" sz="2800" i="1" dirty="0" err="1" smtClean="0"/>
              <a:t>adalah</a:t>
            </a:r>
            <a:r>
              <a:rPr lang="en-US" sz="2800" i="1" dirty="0" smtClean="0"/>
              <a:t> 0,25 kg</a:t>
            </a:r>
            <a:endParaRPr lang="en-US" sz="2800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Chilled Seawater (CSW)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Pada</a:t>
            </a:r>
            <a:r>
              <a:rPr lang="en-US" dirty="0" smtClean="0"/>
              <a:t> CSW, </a:t>
            </a:r>
            <a:r>
              <a:rPr lang="en-US" dirty="0" err="1" smtClean="0"/>
              <a:t>es</a:t>
            </a:r>
            <a:r>
              <a:rPr lang="en-US" dirty="0" smtClean="0"/>
              <a:t> yang </a:t>
            </a:r>
            <a:r>
              <a:rPr lang="en-US" dirty="0" err="1" smtClean="0"/>
              <a:t>dibawa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 </a:t>
            </a:r>
            <a:r>
              <a:rPr lang="en-US" dirty="0" err="1" smtClean="0"/>
              <a:t>dicampur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air </a:t>
            </a:r>
            <a:r>
              <a:rPr lang="en-US" dirty="0" err="1" smtClean="0"/>
              <a:t>laut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dimasukkan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campuran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166</TotalTime>
  <Words>1125</Words>
  <Application>Microsoft Office PowerPoint</Application>
  <PresentationFormat>On-screen Show (4:3)</PresentationFormat>
  <Paragraphs>137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Median</vt:lpstr>
      <vt:lpstr>RefrigeraSI Hasil PERIKANAN : chilling and freezing</vt:lpstr>
      <vt:lpstr>Slide 2</vt:lpstr>
      <vt:lpstr>Chilling</vt:lpstr>
      <vt:lpstr>Slide 4</vt:lpstr>
      <vt:lpstr>Slide 5</vt:lpstr>
      <vt:lpstr>Keuntungan Penggunaan Es</vt:lpstr>
      <vt:lpstr>Kelemahan Chilling Menggunakan Es</vt:lpstr>
      <vt:lpstr>Menghitung Kebutuhan Es</vt:lpstr>
      <vt:lpstr>Chilled Seawater (CSW)</vt:lpstr>
      <vt:lpstr>Refrigerated Seawater (RSW)</vt:lpstr>
      <vt:lpstr>RSW</vt:lpstr>
      <vt:lpstr>Persentase air yang membeku pada suhu superchilled</vt:lpstr>
      <vt:lpstr>Kelemahan RSW</vt:lpstr>
      <vt:lpstr>Ice Slurry</vt:lpstr>
      <vt:lpstr>Keunggulan Ice Slurry</vt:lpstr>
      <vt:lpstr>Antifreeze Protein (AFP)</vt:lpstr>
      <vt:lpstr>Kecepatan Pendinginan</vt:lpstr>
      <vt:lpstr>Faktor yang menentukan kecepatan pembusukan ikan yang didinginkan (chilled fish)</vt:lpstr>
      <vt:lpstr>4 Fase Kebusukan Ikan</vt:lpstr>
      <vt:lpstr>Freezing (pembekuan)</vt:lpstr>
    </vt:vector>
  </TitlesOfParts>
  <Company>bdl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agus</cp:lastModifiedBy>
  <cp:revision>18</cp:revision>
  <dcterms:created xsi:type="dcterms:W3CDTF">2010-02-17T20:02:56Z</dcterms:created>
  <dcterms:modified xsi:type="dcterms:W3CDTF">2010-04-16T04:39:43Z</dcterms:modified>
</cp:coreProperties>
</file>